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20"/>
  </p:notesMasterIdLst>
  <p:handoutMasterIdLst>
    <p:handoutMasterId r:id="rId21"/>
  </p:handoutMasterIdLst>
  <p:sldIdLst>
    <p:sldId id="292" r:id="rId2"/>
    <p:sldId id="293" r:id="rId3"/>
    <p:sldId id="296" r:id="rId4"/>
    <p:sldId id="295" r:id="rId5"/>
    <p:sldId id="297" r:id="rId6"/>
    <p:sldId id="301" r:id="rId7"/>
    <p:sldId id="314" r:id="rId8"/>
    <p:sldId id="312" r:id="rId9"/>
    <p:sldId id="320" r:id="rId10"/>
    <p:sldId id="315" r:id="rId11"/>
    <p:sldId id="316" r:id="rId12"/>
    <p:sldId id="317" r:id="rId13"/>
    <p:sldId id="321" r:id="rId14"/>
    <p:sldId id="322" r:id="rId15"/>
    <p:sldId id="323" r:id="rId16"/>
    <p:sldId id="324" r:id="rId17"/>
    <p:sldId id="325" r:id="rId18"/>
    <p:sldId id="318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5654"/>
    <a:srgbClr val="00CC99"/>
    <a:srgbClr val="A64312"/>
    <a:srgbClr val="003366"/>
    <a:srgbClr val="006666"/>
    <a:srgbClr val="0B1F33"/>
    <a:srgbClr val="006600"/>
    <a:srgbClr val="000066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087" autoAdjust="0"/>
  </p:normalViewPr>
  <p:slideViewPr>
    <p:cSldViewPr snapToGrid="0" showGuides="1">
      <p:cViewPr varScale="1">
        <p:scale>
          <a:sx n="80" d="100"/>
          <a:sy n="80" d="100"/>
        </p:scale>
        <p:origin x="378" y="9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33067C-2384-41D2-8B82-9349FDE7AD9D}" type="datetime1">
              <a:rPr lang="es-ES" smtClean="0"/>
              <a:t>13/12/2024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7F61-0961-4A80-86AF-2E6D11CE3A9F}" type="datetime1">
              <a:rPr lang="es-ES" smtClean="0"/>
              <a:pPr/>
              <a:t>13/12/2024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59DD-C8E0-F395-C4CB-5F42FD1B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43EE07D-12A0-BF4A-4E33-D928F2F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83673D97-D989-D18D-709D-BBEA4556A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282AA57-120E-DD55-28B9-42409F5FB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041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20739-9210-F14E-985F-BA2664C0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EC0F1E1B-4CF8-2C63-C9EE-DEFCF6A5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83590160-F0D5-A418-1C9F-2EA03B5CD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EFBE216-C959-2BDF-5AAA-5A1177FAC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617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314F3-182E-A694-3BFD-9D34D177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CD64636D-9BD3-F82C-C7AD-EE828EE38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98A5BFFE-9E7B-E73E-7671-BE6AF0EBE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192257A8-B9D3-7FA8-9DD9-2DB552BDD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55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D752-AE92-1434-9027-42628C2CC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134956FA-AA7A-C017-E186-74390D1C8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395C2F41-8350-C5DE-0A92-DBFD0AE60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0FB575C-3CA8-E98B-B41B-5B0E7DA8B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243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A3ADF-05E3-AAA0-A489-D729A6295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D4C845ED-1982-45B7-2165-4F88480C4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2F86678F-A402-B52A-7625-9C60D9470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C8626AD-5ADA-1BF5-4572-CBE8C9B05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4900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12BFD-92F6-5EEF-5903-E3D412CC5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9705DAD5-3894-CD4E-3A41-108B2E851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E78E0A63-CC9C-F036-27C8-F4FFEF76D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1E07204-79C8-3C3E-DA5B-384C65EDF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0285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B6D3-D7DC-97DA-AD69-585C36AA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1AEFE94C-A8AF-61A7-6CB5-71E12F71E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0943261-9B62-60A8-35C2-F2CBD12A5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28D4391-DFAC-DFA0-BF72-39D0E3DBE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006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07E7B-219C-A63D-B21A-C52349B0A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0736E9C-ADE2-5ED1-516F-92BC5418D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BD42EEC5-831C-FBA2-3DA1-719BA94DC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E8C087-1694-494C-AAB4-8687D9E1A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174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508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25DC-A297-7CBB-E324-942D34131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7EC1FD20-F81F-3E33-B3C9-C6CF2DEE4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7D2DEB8A-DFAC-AFDA-1FB8-156B66BFE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2637412-BB37-78DA-75FB-168DC6664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56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BCD52-CBB5-7F22-CA08-5A2CCAA2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A3C3199B-A49E-150A-F77F-CA4E9A936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45CA517D-1592-BF09-94EA-F9D823FED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B79A934-45A0-D06F-003F-908C5B08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694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5AEDE-D357-05AB-97D0-EEA75C0A0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FFEF902F-00D3-DB93-3E81-4390E424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56DCE20-657A-1CE1-0F59-F6B89490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5A70F76-AE84-1FDD-1156-C8E88690B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1105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016DE-105B-754A-80E2-A880044B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4AD2BDDB-80DB-8A68-4837-8143F0C82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770E4A1-EB8B-9B62-0650-1BCCACCD5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210F558-8E91-5D88-2B8E-D6314805C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9341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8BC7-0F7A-883D-7EE2-4AEEDCF2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BD829CFA-9F0A-9C73-773C-9AE9D03A0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1524298-B77B-EC51-4CBB-BE43A56DA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40C71DA-578F-6276-49F9-67EFF100A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6911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7E957-EA27-E905-E78C-4EA5563C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A1BBB26-4ED3-3E4F-3A6F-577579964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B074A080-BD11-08BF-AE81-9F448A6EA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6B30E8-625C-1E9D-95CD-D934AA1D3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638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F784-9683-69F1-6097-CF6BD53E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F57C79-B0E4-3D90-48BD-427E1A935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010C1C9A-A67C-9E7A-D4D1-0A35987E4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5F83FE-3AF1-25AB-D1B9-8D9C5176F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0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9D575-6178-7B20-D12C-0A5D92F99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EE5F67-2C96-2CBC-02FC-952EF67CF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474FE4-406D-8E91-BF72-EF4C9718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1CBFF-97A1-49ED-83E9-FDA97DDB726E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A2621B-1646-584B-9597-E6C78497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2E9D8-3FC3-5DCE-2865-1DCB6D59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28047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ABDE7-3B40-5EC5-E151-F707B417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C9DD6-2221-6447-23B2-830F4C855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F56E72-F800-301F-30C4-DF42B1CA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F1ECC5-2A51-4AC7-B15E-A2E400532EC9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51084A-362D-52F4-3880-CCB3CB4F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A9C0EF-6D3A-0BA7-9AED-61EE7FA6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627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7BEC31-9EF6-7806-97C5-CDEB242C6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A56D97-664F-060F-7E5D-C47EA3052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0204A5-530D-5D7B-492C-3CA52C5C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128246-380C-4290-A6AD-7E81562CB6AD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95725B-49A2-FF0B-B449-1F2B41EE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D57BED-7488-EAC2-67BA-9C8109E4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493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C2E96-5498-F104-9A0C-396B925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357B39-87BF-880F-5E9D-4AF6BC050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ED2C56-4E58-F119-DA92-1F1E22B48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1CBFF-97A1-49ED-83E9-FDA97DDB726E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287EC6-A82B-D04B-4ADC-E97EB0C9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D3DA57-30C6-332D-ECFB-B0D8941D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328702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C70F0-E80E-AEBF-460D-82C14665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43C121-1191-4521-FF66-506656FB2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B5D8A5-9F19-67FC-C6EA-AD370118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26E2C9A-6E6B-4DE2-9D7E-0168118DA85E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29D38E-132A-8352-B21B-E40ACCB1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6FA6B4-3F63-240F-6ABD-266B1805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403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F9333-B875-80D4-16F7-A301E31E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DA884E-53B2-13F8-2049-C51CFA2F2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03F61D-CA4A-4E45-44FB-7F3A2562B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F65F73-80E5-040C-7C98-E74387139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DD3C7AD-55D7-4E20-92A5-23F8ADA045B5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388F00-D811-75B2-7019-4E8ED412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07A422-04FA-964C-F9C9-2E77D2E0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7793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2EE76-3B95-9465-8D5C-BE3186EF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9ED296-7554-69E8-4BB7-578E18FE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78E990-3F65-2397-6D13-39435FD3C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D89A93-CC24-E199-CD16-CC211320D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E08176-461F-A416-64AA-EB9BCB0EE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97CB81-554D-E330-DBB7-31AFACD3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5A9890-7C2F-4316-86E6-1027E38BCA8D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55FEB9-DCB9-B4E5-A430-412C1EE1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D3F7A12-A763-6D31-616F-D02B28BC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019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BB782-AC89-12C3-B4F8-302D8F82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26D5E6-4919-A5BB-ED25-79B38DAD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8FD95A-F0F2-4ACB-AC1A-6D40283DCDB8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52F158-DDAC-98CA-7473-0C6BCF86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BCB8F1-AC7B-F280-BD7E-6EE6B7CF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2808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5101A2-BF3F-BF8D-CA56-A254C466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13B84F-F510-4A6A-83E4-3731FCBA9972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A6177B-38E9-C972-9375-C9607173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8C947A-81AF-9941-68CC-BCC9A6A9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7186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7B626-6D8E-60FA-79E0-6CC3927C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A6A89F-D61B-31C3-CFF4-19565E6E3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30B1FA-0B46-D464-D713-B677EBB27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577B3C-70F3-D767-89F6-ED84198C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13D684-A939-43AF-87DA-DE75AAA6C3E7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FF2B0A-ABDF-5B4B-F055-E20622B9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D415C3-C3BA-66C5-031A-D48B40D9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5216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8EF68-F9E2-A819-03E0-5C64374C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60B7228-56D2-FC95-60AD-C08BE5C5F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C3279C-C409-6BF3-F05B-E84472E7B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513781-F588-A767-DBF2-4C22CC12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1CBFF-97A1-49ED-83E9-FDA97DDB726E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22BF95-46A2-7094-8FFE-F9C14D33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4DAC9C-5F13-E6B2-02A8-C7CFE14C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36304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63B594-7826-9550-ECB5-35008952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12C616-2A92-E3EE-02F9-6E7C9464B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4AC3A5-4E24-5BB0-4AE6-07C111333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A391CBFF-97A1-49ED-83E9-FDA97DDB726E}" type="datetime1">
              <a:rPr lang="es-ES" noProof="0" smtClean="0"/>
              <a:t>13/12/2024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A07530-48C9-DFA3-A5BB-8488F7384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AD04B3-AF32-7B45-7A73-E64A00759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0385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orangesmile.com/travelguide/usa/country-maps.htm" TargetMode="External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hyperlink" Target="https://rea.ceibal.edu.uy/elp/sensores/que_problemtica_pudieras_resolver_con_el_uso_de_sensores.html" TargetMode="External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AF426-874D-FC0D-B355-2EDDEFF3F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0A349C0-420C-0557-EF2F-9AC357047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7" b="304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0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9FB0B56-2954-8516-2A07-A6EBE0FD9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n 98" descr="Manos de robot blancas y negras">
            <a:extLst>
              <a:ext uri="{FF2B5EF4-FFF2-40B4-BE49-F238E27FC236}">
                <a16:creationId xmlns:a16="http://schemas.microsoft.com/office/drawing/2014/main" id="{7FAF3103-815A-B890-90EF-08CE9C2B16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"/>
            <a:ext cx="12192000" cy="6857677"/>
          </a:xfrm>
          <a:prstGeom prst="rect">
            <a:avLst/>
          </a:prstGeom>
        </p:spPr>
      </p:pic>
      <p:sp>
        <p:nvSpPr>
          <p:cNvPr id="72" name="Trapezoide 1">
            <a:extLst>
              <a:ext uri="{FF2B5EF4-FFF2-40B4-BE49-F238E27FC236}">
                <a16:creationId xmlns:a16="http://schemas.microsoft.com/office/drawing/2014/main" id="{0EF602B3-7D38-974F-0CC1-A7304CBE1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209363" y="2825210"/>
            <a:ext cx="4336142" cy="1730912"/>
          </a:xfrm>
          <a:prstGeom prst="bracketPai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94FA10CE-D318-BB74-D667-10274C0419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B57BA4-FB58-F23F-D7C3-045E0F5F1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97815" y="522898"/>
            <a:ext cx="329418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87009023-F6C6-21D3-B760-7570E9AEB1ED}"/>
              </a:ext>
            </a:extLst>
          </p:cNvPr>
          <p:cNvSpPr txBox="1">
            <a:spLocks/>
          </p:cNvSpPr>
          <p:nvPr/>
        </p:nvSpPr>
        <p:spPr>
          <a:xfrm>
            <a:off x="0" y="190699"/>
            <a:ext cx="121920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ource Sans Pro Black" panose="020B0803030403020204" pitchFamily="34" charset="0"/>
                <a:ea typeface="Source Sans Pro Black" panose="020B0803030403020204" pitchFamily="34" charset="0"/>
                <a:cs typeface="+mj-cs"/>
              </a:rPr>
              <a:t>STACK TECNOLÓGICO</a:t>
            </a:r>
            <a:b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7DFBF8-3B51-A63C-C38C-49259989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0110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e 1">
            <a:extLst>
              <a:ext uri="{FF2B5EF4-FFF2-40B4-BE49-F238E27FC236}">
                <a16:creationId xmlns:a16="http://schemas.microsoft.com/office/drawing/2014/main" id="{60FE30A1-EBDA-A8D1-EA87-CF9C23DE2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633227" y="2825210"/>
            <a:ext cx="4336142" cy="1730912"/>
          </a:xfrm>
          <a:prstGeom prst="bracketPair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3F2A851-D3D1-D143-123C-24B967B9FC28}"/>
              </a:ext>
            </a:extLst>
          </p:cNvPr>
          <p:cNvSpPr/>
          <p:nvPr/>
        </p:nvSpPr>
        <p:spPr>
          <a:xfrm>
            <a:off x="735697" y="2739572"/>
            <a:ext cx="1598294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dirty="0">
                <a:solidFill>
                  <a:prstClr val="white"/>
                </a:solidFill>
                <a:latin typeface="Aptos" panose="02110004020202020204"/>
              </a:rPr>
              <a:t>FUENTE DE DATOS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7564AAD-2836-88DF-BDC3-D567FEEDABFB}"/>
              </a:ext>
            </a:extLst>
          </p:cNvPr>
          <p:cNvSpPr/>
          <p:nvPr/>
        </p:nvSpPr>
        <p:spPr>
          <a:xfrm>
            <a:off x="669388" y="3589064"/>
            <a:ext cx="1730912" cy="120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API de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Yelp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API de Google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Maps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Google Drive</a:t>
            </a:r>
          </a:p>
          <a:p>
            <a:pPr marL="342900" marR="0" lvl="0" indent="-34290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0" name="Trapezoide 1">
            <a:extLst>
              <a:ext uri="{FF2B5EF4-FFF2-40B4-BE49-F238E27FC236}">
                <a16:creationId xmlns:a16="http://schemas.microsoft.com/office/drawing/2014/main" id="{71D8FBE0-5F24-F24E-0D97-0348083C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747619" y="2825210"/>
            <a:ext cx="4336142" cy="1730912"/>
          </a:xfrm>
          <a:prstGeom prst="bracketPair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B9A1DF51-122B-F399-8CCE-7B26523260B9}"/>
              </a:ext>
            </a:extLst>
          </p:cNvPr>
          <p:cNvSpPr/>
          <p:nvPr/>
        </p:nvSpPr>
        <p:spPr>
          <a:xfrm>
            <a:off x="2514599" y="2739572"/>
            <a:ext cx="172567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PROCESAMIENTO DE DATOS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CCA42E1-0D3B-EBD3-AA5B-84EC7EF671E4}"/>
              </a:ext>
            </a:extLst>
          </p:cNvPr>
          <p:cNvSpPr/>
          <p:nvPr/>
        </p:nvSpPr>
        <p:spPr>
          <a:xfrm>
            <a:off x="2514600" y="3589064"/>
            <a:ext cx="1730912" cy="963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Apache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Spark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Pandas.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Google Cloud Big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Query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4" name="Trapezoide 1">
            <a:extLst>
              <a:ext uri="{FF2B5EF4-FFF2-40B4-BE49-F238E27FC236}">
                <a16:creationId xmlns:a16="http://schemas.microsoft.com/office/drawing/2014/main" id="{1A0ABC9A-6CC4-0CEB-FCE1-AB35CBB6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057197" y="2825210"/>
            <a:ext cx="4336142" cy="1730912"/>
          </a:xfrm>
          <a:prstGeom prst="bracketPair">
            <a:avLst/>
          </a:prstGeom>
          <a:solidFill>
            <a:srgbClr val="005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D86B1A36-21E8-8F45-262D-DED4B5EE6D5B}"/>
              </a:ext>
            </a:extLst>
          </p:cNvPr>
          <p:cNvSpPr/>
          <p:nvPr/>
        </p:nvSpPr>
        <p:spPr>
          <a:xfrm>
            <a:off x="4426121" y="2739572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EDA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93B7B119-FD22-285A-465C-8DC0F4BC6684}"/>
              </a:ext>
            </a:extLst>
          </p:cNvPr>
          <p:cNvSpPr/>
          <p:nvPr/>
        </p:nvSpPr>
        <p:spPr>
          <a:xfrm>
            <a:off x="4359812" y="3589064"/>
            <a:ext cx="1730912" cy="120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Numpy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Matplotlib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Seaborn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Plotly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Scikit-learn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8" name="Trapezoide 1">
            <a:extLst>
              <a:ext uri="{FF2B5EF4-FFF2-40B4-BE49-F238E27FC236}">
                <a16:creationId xmlns:a16="http://schemas.microsoft.com/office/drawing/2014/main" id="{FE709A29-C070-C5FA-831C-59BE4468A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891920" y="2825210"/>
            <a:ext cx="4336142" cy="1730912"/>
          </a:xfrm>
          <a:prstGeom prst="bracketPai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BBB39649-B886-E9BA-0ED2-B9AED8A9906D}"/>
              </a:ext>
            </a:extLst>
          </p:cNvPr>
          <p:cNvSpPr/>
          <p:nvPr/>
        </p:nvSpPr>
        <p:spPr>
          <a:xfrm>
            <a:off x="6271332" y="2739572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dirty="0">
                <a:solidFill>
                  <a:prstClr val="white"/>
                </a:solidFill>
                <a:latin typeface="Aptos" panose="02110004020202020204"/>
              </a:rPr>
              <a:t>M.L.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5CB65CE-2720-24D8-D295-1A091D8C20B4}"/>
              </a:ext>
            </a:extLst>
          </p:cNvPr>
          <p:cNvSpPr/>
          <p:nvPr/>
        </p:nvSpPr>
        <p:spPr>
          <a:xfrm>
            <a:off x="6205023" y="3589064"/>
            <a:ext cx="1730912" cy="1450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Scikit-learn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TensorFlow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 o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PyTorch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NLTK y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SpaCy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Pickl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e.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Huggin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Face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5471F70E-43C2-228E-7917-7F1493B4D2ED}"/>
              </a:ext>
            </a:extLst>
          </p:cNvPr>
          <p:cNvSpPr/>
          <p:nvPr/>
        </p:nvSpPr>
        <p:spPr>
          <a:xfrm>
            <a:off x="8121787" y="2739572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dirty="0">
                <a:solidFill>
                  <a:prstClr val="white"/>
                </a:solidFill>
                <a:latin typeface="Aptos" panose="02110004020202020204"/>
              </a:rPr>
              <a:t>DESPLIEGUE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2126AA2-7148-4F5E-5448-36F8A57F87FF}"/>
              </a:ext>
            </a:extLst>
          </p:cNvPr>
          <p:cNvSpPr/>
          <p:nvPr/>
        </p:nvSpPr>
        <p:spPr>
          <a:xfrm>
            <a:off x="8055478" y="3589064"/>
            <a:ext cx="1730912" cy="963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Google Cloud Run.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Google Cloud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Build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Trapezoide 1">
            <a:extLst>
              <a:ext uri="{FF2B5EF4-FFF2-40B4-BE49-F238E27FC236}">
                <a16:creationId xmlns:a16="http://schemas.microsoft.com/office/drawing/2014/main" id="{B671F7E0-741A-6223-2B6E-769C93EE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603318" y="2825210"/>
            <a:ext cx="4336142" cy="1730912"/>
          </a:xfrm>
          <a:prstGeom prst="bracketPai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94C25105-C85E-7F6F-E682-672C6E6780E7}"/>
              </a:ext>
            </a:extLst>
          </p:cNvPr>
          <p:cNvSpPr/>
          <p:nvPr/>
        </p:nvSpPr>
        <p:spPr>
          <a:xfrm>
            <a:off x="9972242" y="2739572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VISUALIZACIÓN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A1E7E412-6FF0-6805-A32E-5C3FCCA07E90}"/>
              </a:ext>
            </a:extLst>
          </p:cNvPr>
          <p:cNvSpPr/>
          <p:nvPr/>
        </p:nvSpPr>
        <p:spPr>
          <a:xfrm>
            <a:off x="9905933" y="3589064"/>
            <a:ext cx="1730912" cy="23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Power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 BI.</a:t>
            </a:r>
          </a:p>
        </p:txBody>
      </p:sp>
      <p:pic>
        <p:nvPicPr>
          <p:cNvPr id="83" name="Gráfico 82" descr="Base de datos con relleno sólido">
            <a:extLst>
              <a:ext uri="{FF2B5EF4-FFF2-40B4-BE49-F238E27FC236}">
                <a16:creationId xmlns:a16="http://schemas.microsoft.com/office/drawing/2014/main" id="{D4AE8F7B-6D43-6775-1FF9-0C114F478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669" y="1925598"/>
            <a:ext cx="728678" cy="728678"/>
          </a:xfrm>
          <a:prstGeom prst="rect">
            <a:avLst/>
          </a:prstGeom>
        </p:spPr>
      </p:pic>
      <p:pic>
        <p:nvPicPr>
          <p:cNvPr id="89" name="Gráfico 88" descr="Gráfico de barras con relleno sólido">
            <a:extLst>
              <a:ext uri="{FF2B5EF4-FFF2-40B4-BE49-F238E27FC236}">
                <a16:creationId xmlns:a16="http://schemas.microsoft.com/office/drawing/2014/main" id="{532CF735-14B0-EE2D-FBFD-C288E434B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6589" y="1934243"/>
            <a:ext cx="805329" cy="805329"/>
          </a:xfrm>
          <a:prstGeom prst="rect">
            <a:avLst/>
          </a:prstGeom>
        </p:spPr>
      </p:pic>
      <p:pic>
        <p:nvPicPr>
          <p:cNvPr id="91" name="Gráfico 90" descr="Configuración con relleno sólido">
            <a:extLst>
              <a:ext uri="{FF2B5EF4-FFF2-40B4-BE49-F238E27FC236}">
                <a16:creationId xmlns:a16="http://schemas.microsoft.com/office/drawing/2014/main" id="{E8A9991E-3F3E-1703-EDD0-2507D0F40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0429" y="1934243"/>
            <a:ext cx="760080" cy="760080"/>
          </a:xfrm>
          <a:prstGeom prst="rect">
            <a:avLst/>
          </a:prstGeom>
        </p:spPr>
      </p:pic>
      <p:pic>
        <p:nvPicPr>
          <p:cNvPr id="93" name="Gráfico 92" descr="Estadísticas con relleno sólido">
            <a:extLst>
              <a:ext uri="{FF2B5EF4-FFF2-40B4-BE49-F238E27FC236}">
                <a16:creationId xmlns:a16="http://schemas.microsoft.com/office/drawing/2014/main" id="{CED32A22-8590-7176-0E95-119AB495A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6604" y="2000249"/>
            <a:ext cx="707817" cy="707817"/>
          </a:xfrm>
          <a:prstGeom prst="rect">
            <a:avLst/>
          </a:prstGeom>
        </p:spPr>
      </p:pic>
      <p:pic>
        <p:nvPicPr>
          <p:cNvPr id="95" name="Gráfico 94" descr="Dispositivo USB con relleno sólido">
            <a:extLst>
              <a:ext uri="{FF2B5EF4-FFF2-40B4-BE49-F238E27FC236}">
                <a16:creationId xmlns:a16="http://schemas.microsoft.com/office/drawing/2014/main" id="{43A08509-5118-C7D3-A274-637E57BE03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0955" y="1925598"/>
            <a:ext cx="663770" cy="663770"/>
          </a:xfrm>
          <a:prstGeom prst="rect">
            <a:avLst/>
          </a:prstGeom>
        </p:spPr>
      </p:pic>
      <p:pic>
        <p:nvPicPr>
          <p:cNvPr id="97" name="Gráfico 96" descr="Presentación con gráfico circular con relleno sólido">
            <a:extLst>
              <a:ext uri="{FF2B5EF4-FFF2-40B4-BE49-F238E27FC236}">
                <a16:creationId xmlns:a16="http://schemas.microsoft.com/office/drawing/2014/main" id="{B85E5E7C-BBE8-398C-A4B4-1C40D33248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39919" y="2000249"/>
            <a:ext cx="689186" cy="6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54D23F5-B3F5-1A7F-A560-3DBA450F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ondo de código 3D">
            <a:extLst>
              <a:ext uri="{FF2B5EF4-FFF2-40B4-BE49-F238E27FC236}">
                <a16:creationId xmlns:a16="http://schemas.microsoft.com/office/drawing/2014/main" id="{A708BCE6-F0E9-2052-C5B6-DDD4519153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1" r="44889"/>
          <a:stretch/>
        </p:blipFill>
        <p:spPr>
          <a:xfrm>
            <a:off x="8060787" y="0"/>
            <a:ext cx="4131213" cy="6858000"/>
          </a:xfrm>
          <a:prstGeom prst="rect">
            <a:avLst/>
          </a:prstGeom>
        </p:spPr>
      </p:pic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6023E03A-FAFB-2BDE-521D-3B51D66EC3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C5B2493-77FD-611E-B6B2-7E996B1CA7A4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 err="1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KPI’s</a:t>
            </a:r>
            <a:endParaRPr lang="es-ES" sz="4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6FEFE56-3E87-153B-3E99-25C4D84DC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7643" y="5475356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ECF2D8-0819-61D8-EF64-B1FD1B57B372}"/>
              </a:ext>
            </a:extLst>
          </p:cNvPr>
          <p:cNvSpPr txBox="1"/>
          <p:nvPr/>
        </p:nvSpPr>
        <p:spPr>
          <a:xfrm>
            <a:off x="1722045" y="5299491"/>
            <a:ext cx="5330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Satisfacción del cliente:  </a:t>
            </a:r>
            <a:r>
              <a:rPr lang="es-ES" sz="1800" b="0" i="0" dirty="0">
                <a:solidFill>
                  <a:srgbClr val="005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Aumentar la calificación promedio de establecimientos recomendados en un 10 % para el próximo trimestre</a:t>
            </a:r>
            <a:r>
              <a:rPr lang="es-ES" dirty="0">
                <a:solidFill>
                  <a:srgbClr val="005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6CA862A-6B2F-A026-8DC4-89029246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2200" y="1512169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D24C70-523F-6F29-BE43-CEF8AAE023B0}"/>
              </a:ext>
            </a:extLst>
          </p:cNvPr>
          <p:cNvSpPr txBox="1"/>
          <p:nvPr/>
        </p:nvSpPr>
        <p:spPr>
          <a:xfrm>
            <a:off x="1722045" y="1347086"/>
            <a:ext cx="5395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Rendimiento del modelo: </a:t>
            </a:r>
            <a:r>
              <a:rPr lang="es-ES" sz="1800" dirty="0">
                <a:solidFill>
                  <a:srgbClr val="005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Incrementar la proporción de recomendaciones correctas en un 10 % para el próximo trimestre.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9B14B32-BF1F-EC62-4002-7DFF943AE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2200" y="2852264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CDFE362-4F4B-EB97-2F61-D040FC2787DA}"/>
              </a:ext>
            </a:extLst>
          </p:cNvPr>
          <p:cNvSpPr txBox="1"/>
          <p:nvPr/>
        </p:nvSpPr>
        <p:spPr>
          <a:xfrm>
            <a:off x="1722045" y="2687181"/>
            <a:ext cx="5395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Fidelización del cliente: </a:t>
            </a:r>
            <a:r>
              <a:rPr lang="es-ES" sz="1800" dirty="0">
                <a:solidFill>
                  <a:srgbClr val="005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Incrementar la tasa de clientes recurrentes en un 10 % para el próximo trimestre.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FBAB2D0-66F2-8A2F-6D69-40FC6E17E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2200" y="4163810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3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720BAD7-1406-A0C8-96DE-F8D90E1F2FEB}"/>
              </a:ext>
            </a:extLst>
          </p:cNvPr>
          <p:cNvSpPr txBox="1"/>
          <p:nvPr/>
        </p:nvSpPr>
        <p:spPr>
          <a:xfrm>
            <a:off x="1722045" y="4072380"/>
            <a:ext cx="5395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Tasa de reseñas: </a:t>
            </a:r>
            <a:r>
              <a:rPr lang="es-ES" sz="1800" dirty="0">
                <a:solidFill>
                  <a:srgbClr val="005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Aumentar el número de reseñas en un 20 % para el próximo trimestre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6CE9AAE-C605-6D5F-7024-A933C5E68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49786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E2AD39F-392A-1E13-79FC-4E31F308D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80612" y="549786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42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B75FB0-97AB-F5EB-FFFB-10520706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Calendario cambiable">
            <a:extLst>
              <a:ext uri="{FF2B5EF4-FFF2-40B4-BE49-F238E27FC236}">
                <a16:creationId xmlns:a16="http://schemas.microsoft.com/office/drawing/2014/main" id="{7FC6B95F-5FE1-2738-F2CD-83D05427BE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18699"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40883007-E7DA-418B-DA08-0571B0F764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8C92983-138E-DA8D-6A2B-149AC94272CA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CRONOGRAMA</a:t>
            </a:r>
            <a:endParaRPr lang="es-ES" sz="4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412B3DD8-4282-33A9-F0B5-5C7DB7422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466"/>
            <a:ext cx="12192000" cy="4621967"/>
          </a:xfrm>
          <a:prstGeom prst="rect">
            <a:avLst/>
          </a:prstGeom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4BA3CF4-F6B9-FFCD-3BA8-30B3452A9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4343" y="538356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E7158CF-6EE3-25A8-8DEF-76D210794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92042" y="538356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3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E12AA7-8B39-EAA8-24B0-CCDF4416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Rollos de planos">
            <a:extLst>
              <a:ext uri="{FF2B5EF4-FFF2-40B4-BE49-F238E27FC236}">
                <a16:creationId xmlns:a16="http://schemas.microsoft.com/office/drawing/2014/main" id="{695152B4-A2D1-0089-DE65-DC6C8F9DA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" b="9657"/>
          <a:stretch/>
        </p:blipFill>
        <p:spPr>
          <a:xfrm>
            <a:off x="-41086" y="0"/>
            <a:ext cx="12233086" cy="6858000"/>
          </a:xfrm>
          <a:prstGeom prst="rect">
            <a:avLst/>
          </a:prstGeom>
        </p:spPr>
      </p:pic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AF344D65-CEB0-94A7-A748-69E401875C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89A49D0-85C1-2630-47A5-08EC42876AB8}"/>
              </a:ext>
            </a:extLst>
          </p:cNvPr>
          <p:cNvSpPr txBox="1">
            <a:spLocks/>
          </p:cNvSpPr>
          <p:nvPr/>
        </p:nvSpPr>
        <p:spPr>
          <a:xfrm>
            <a:off x="11430" y="80010"/>
            <a:ext cx="12192000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DIAGRAMA </a:t>
            </a:r>
          </a:p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ENTIDAD-RELACIÓN</a:t>
            </a:r>
            <a:endParaRPr lang="es-ES" sz="8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FA31D5E-5C51-BDEC-4BBF-E0A7D65CC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4343" y="538356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ACBC00A-23D7-551E-577E-C7943FDAC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92042" y="538356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D306768A-A92C-8377-B37D-CFE175483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34" y="1533835"/>
            <a:ext cx="8527192" cy="53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E87AF9-22B3-7A3E-91CE-ECD7AB9EC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C448B3C-826B-D089-E57B-619E28EE55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3BB7092-5382-74AC-D299-637EBD00A550}"/>
              </a:ext>
            </a:extLst>
          </p:cNvPr>
          <p:cNvSpPr txBox="1">
            <a:spLocks/>
          </p:cNvSpPr>
          <p:nvPr/>
        </p:nvSpPr>
        <p:spPr>
          <a:xfrm>
            <a:off x="11430" y="80010"/>
            <a:ext cx="12192000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400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ANÁLISIS PRELIMINAR DE </a:t>
            </a:r>
          </a:p>
          <a:p>
            <a:pPr algn="ctr" rtl="0"/>
            <a:r>
              <a:rPr lang="es-ES" sz="4400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CALIDAD DE LOS DATOS</a:t>
            </a:r>
            <a:endParaRPr lang="es-ES" sz="8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F3AD6C9-0EB7-943F-7841-2CEEF639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4343" y="538356"/>
            <a:ext cx="2605143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087518E-55D2-99F8-A47B-B94C62270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01200" y="538356"/>
            <a:ext cx="2602230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AC27F69F-8240-E619-6AA3-85FDEE7216C4}"/>
              </a:ext>
            </a:extLst>
          </p:cNvPr>
          <p:cNvSpPr/>
          <p:nvPr/>
        </p:nvSpPr>
        <p:spPr>
          <a:xfrm>
            <a:off x="10971" y="2174148"/>
            <a:ext cx="2605144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FUENTES DE DATOS: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2" name="Trapezoide 1">
            <a:extLst>
              <a:ext uri="{FF2B5EF4-FFF2-40B4-BE49-F238E27FC236}">
                <a16:creationId xmlns:a16="http://schemas.microsoft.com/office/drawing/2014/main" id="{FAE2681F-EAD1-2606-7B1F-E050AD4D5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930849" y="2702291"/>
            <a:ext cx="4336142" cy="2286000"/>
          </a:xfrm>
          <a:prstGeom prst="bracketPai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3" name="Trapezoide 1">
            <a:extLst>
              <a:ext uri="{FF2B5EF4-FFF2-40B4-BE49-F238E27FC236}">
                <a16:creationId xmlns:a16="http://schemas.microsoft.com/office/drawing/2014/main" id="{F318BB8D-D7D7-C9A8-4176-7A45A10A5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032604" y="2542719"/>
            <a:ext cx="4336142" cy="2605144"/>
          </a:xfrm>
          <a:prstGeom prst="bracketPair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218C74C-1D2A-AB43-A01B-2A678A22F189}"/>
              </a:ext>
            </a:extLst>
          </p:cNvPr>
          <p:cNvSpPr/>
          <p:nvPr/>
        </p:nvSpPr>
        <p:spPr>
          <a:xfrm>
            <a:off x="3376917" y="2907324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 err="1">
                <a:solidFill>
                  <a:schemeClr val="bg1"/>
                </a:solidFill>
              </a:rPr>
              <a:t>Yelp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10F7BB3-594F-FB08-54EA-B1F4F8B1B44B}"/>
              </a:ext>
            </a:extLst>
          </p:cNvPr>
          <p:cNvSpPr/>
          <p:nvPr/>
        </p:nvSpPr>
        <p:spPr>
          <a:xfrm>
            <a:off x="6361749" y="2907194"/>
            <a:ext cx="156182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>
                <a:solidFill>
                  <a:schemeClr val="bg1"/>
                </a:solidFill>
              </a:rPr>
              <a:t>Google </a:t>
            </a:r>
            <a:r>
              <a:rPr lang="es-ES" sz="1600" b="1" dirty="0" err="1">
                <a:solidFill>
                  <a:schemeClr val="bg1"/>
                </a:solidFill>
              </a:rPr>
              <a:t>Maps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B833107-E313-A54B-AD4A-08EEE4233E5D}"/>
              </a:ext>
            </a:extLst>
          </p:cNvPr>
          <p:cNvSpPr/>
          <p:nvPr/>
        </p:nvSpPr>
        <p:spPr>
          <a:xfrm>
            <a:off x="3178331" y="3301898"/>
            <a:ext cx="2044685" cy="2912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Variables claves: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Nombre (del negocio)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Calificaciones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Categorías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Fecha de registro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Puntaje en estrellas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Texto (de las reseñas)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Texto (de los </a:t>
            </a:r>
            <a:r>
              <a:rPr lang="es-ES" sz="1400" dirty="0" err="1">
                <a:solidFill>
                  <a:schemeClr val="bg1"/>
                </a:solidFill>
                <a:cs typeface="Segoe UI" panose="020B0502040204020203" pitchFamily="34" charset="0"/>
              </a:rPr>
              <a:t>tips</a:t>
            </a: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)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Cumplidos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Amigos.</a:t>
            </a:r>
          </a:p>
          <a:p>
            <a:pPr rtl="0">
              <a:lnSpc>
                <a:spcPts val="1900"/>
              </a:lnSpc>
            </a:pPr>
            <a:endParaRPr lang="es-ES" sz="14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rtl="0">
              <a:lnSpc>
                <a:spcPts val="1900"/>
              </a:lnSpc>
            </a:pPr>
            <a:endParaRPr lang="es-E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2BE3DBE-E583-F8D6-6CDF-C923F2ADFD7B}"/>
              </a:ext>
            </a:extLst>
          </p:cNvPr>
          <p:cNvSpPr/>
          <p:nvPr/>
        </p:nvSpPr>
        <p:spPr>
          <a:xfrm>
            <a:off x="6306861" y="3499441"/>
            <a:ext cx="1916980" cy="2181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Variables claves: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Detalles de negocio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Categorías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Horarios de operación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Contenido de la reseña</a:t>
            </a:r>
          </a:p>
          <a:p>
            <a:pPr rtl="0">
              <a:lnSpc>
                <a:spcPts val="1900"/>
              </a:lnSpc>
            </a:pPr>
            <a:endParaRPr lang="es-ES" sz="14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rtl="0">
              <a:lnSpc>
                <a:spcPts val="1900"/>
              </a:lnSpc>
            </a:pPr>
            <a:endParaRPr lang="es-E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28" name="Rectángulo: esquina doblada 27">
            <a:extLst>
              <a:ext uri="{FF2B5EF4-FFF2-40B4-BE49-F238E27FC236}">
                <a16:creationId xmlns:a16="http://schemas.microsoft.com/office/drawing/2014/main" id="{7E8D183A-C6E4-7BB1-8BC3-FA34BE3A4246}"/>
              </a:ext>
            </a:extLst>
          </p:cNvPr>
          <p:cNvSpPr/>
          <p:nvPr/>
        </p:nvSpPr>
        <p:spPr>
          <a:xfrm>
            <a:off x="9293897" y="2068286"/>
            <a:ext cx="2119085" cy="1327956"/>
          </a:xfrm>
          <a:prstGeom prst="foldedCorne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Confiabilidad:</a:t>
            </a:r>
          </a:p>
          <a:p>
            <a:pPr algn="ctr"/>
            <a:r>
              <a:rPr lang="es-ES" dirty="0"/>
              <a:t>Alta</a:t>
            </a:r>
            <a:endParaRPr lang="es-AR" dirty="0"/>
          </a:p>
        </p:txBody>
      </p:sp>
      <p:sp>
        <p:nvSpPr>
          <p:cNvPr id="31" name="Rectángulo: esquinas diagonales cortadas 30">
            <a:extLst>
              <a:ext uri="{FF2B5EF4-FFF2-40B4-BE49-F238E27FC236}">
                <a16:creationId xmlns:a16="http://schemas.microsoft.com/office/drawing/2014/main" id="{7F647D5C-14B4-F676-FF5D-29D3BF865564}"/>
              </a:ext>
            </a:extLst>
          </p:cNvPr>
          <p:cNvSpPr/>
          <p:nvPr/>
        </p:nvSpPr>
        <p:spPr>
          <a:xfrm>
            <a:off x="8389256" y="4499429"/>
            <a:ext cx="3814173" cy="2358570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Problemas detectados:</a:t>
            </a:r>
          </a:p>
          <a:p>
            <a:pPr marL="342900" indent="-342900" algn="r">
              <a:buAutoNum type="arabicPeriod"/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Hardware: dificultad para procesar toda la información.</a:t>
            </a:r>
          </a:p>
          <a:p>
            <a:pPr marL="342900" indent="-342900" algn="r">
              <a:buAutoNum type="arabicPeriod"/>
            </a:pPr>
            <a:r>
              <a:rPr lang="es-E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Yelp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no cubre tantos restaurantes como sí lo hace Google </a:t>
            </a:r>
            <a:r>
              <a:rPr lang="es-E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Maps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s-A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3" name="Gráfico 32" descr="Reseña de cliente con relleno sólido">
            <a:extLst>
              <a:ext uri="{FF2B5EF4-FFF2-40B4-BE49-F238E27FC236}">
                <a16:creationId xmlns:a16="http://schemas.microsoft.com/office/drawing/2014/main" id="{89BE7398-594C-0FE6-9098-CDDA2D10A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0247" y="2038116"/>
            <a:ext cx="720855" cy="720855"/>
          </a:xfrm>
          <a:prstGeom prst="rect">
            <a:avLst/>
          </a:prstGeom>
        </p:spPr>
      </p:pic>
      <p:pic>
        <p:nvPicPr>
          <p:cNvPr id="34" name="Gráfico 33" descr="Reseña de cliente con relleno sólido">
            <a:extLst>
              <a:ext uri="{FF2B5EF4-FFF2-40B4-BE49-F238E27FC236}">
                <a16:creationId xmlns:a16="http://schemas.microsoft.com/office/drawing/2014/main" id="{B639DDF4-1C64-C013-9470-FCACE0A64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3146" y="2054890"/>
            <a:ext cx="720855" cy="7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6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15A3C99-3907-5214-3390-D9DED749F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778753C9-64B8-36FD-8AB8-921233290C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99017A5-10C8-C11A-7BFA-3F2961999BEB}"/>
              </a:ext>
            </a:extLst>
          </p:cNvPr>
          <p:cNvSpPr txBox="1">
            <a:spLocks/>
          </p:cNvSpPr>
          <p:nvPr/>
        </p:nvSpPr>
        <p:spPr>
          <a:xfrm>
            <a:off x="-14343" y="233657"/>
            <a:ext cx="1219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400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DE LOS DATOS</a:t>
            </a:r>
            <a:endParaRPr lang="es-ES" sz="8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236C0C3-E78C-6AD1-70F6-EB65268F9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4343" y="538356"/>
            <a:ext cx="2605143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D04FBE6-3374-60DD-240E-7B80F6170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01200" y="538356"/>
            <a:ext cx="2602230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371BD7C1-B917-D71C-9CCA-98531D5A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074" y="1945306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281A06-4136-233D-AF2E-833D80E4FA0F}"/>
              </a:ext>
            </a:extLst>
          </p:cNvPr>
          <p:cNvSpPr txBox="1"/>
          <p:nvPr/>
        </p:nvSpPr>
        <p:spPr>
          <a:xfrm>
            <a:off x="1673919" y="1973591"/>
            <a:ext cx="5395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Distribución de los datos por Estado.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168DBB0-BBB0-E1E2-E7DC-A8782FE2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074" y="3285401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354D021-30EC-665F-6E8C-64355464EE1B}"/>
              </a:ext>
            </a:extLst>
          </p:cNvPr>
          <p:cNvSpPr txBox="1"/>
          <p:nvPr/>
        </p:nvSpPr>
        <p:spPr>
          <a:xfrm>
            <a:off x="1673919" y="3193970"/>
            <a:ext cx="5395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Distribución de los datos por Calificación y Reseñas.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D80932-0F51-3DCD-9C6D-857ABC369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074" y="4596947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7550D31-6B1E-198D-7311-57FBBCD93AE2}"/>
              </a:ext>
            </a:extLst>
          </p:cNvPr>
          <p:cNvSpPr txBox="1"/>
          <p:nvPr/>
        </p:nvSpPr>
        <p:spPr>
          <a:xfrm>
            <a:off x="1673919" y="4644016"/>
            <a:ext cx="5395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Distribución de Reseñas por Año / Usuario.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8" name="Imagen 37" descr="Una red de líneas y puntos conectados">
            <a:extLst>
              <a:ext uri="{FF2B5EF4-FFF2-40B4-BE49-F238E27FC236}">
                <a16:creationId xmlns:a16="http://schemas.microsoft.com/office/drawing/2014/main" id="{DC9B72C7-8201-7C7F-D2EC-263F5937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3" t="-318" r="-9" b="318"/>
          <a:stretch/>
        </p:blipFill>
        <p:spPr>
          <a:xfrm>
            <a:off x="8517800" y="-21836"/>
            <a:ext cx="367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7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B257-0BC4-860A-9DD6-C02BE60B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9779AF93-31E8-F2D8-CED9-29A0E7B623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6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817FB6-9A45-B7DA-E7B4-0A2561A9BB15}"/>
              </a:ext>
            </a:extLst>
          </p:cNvPr>
          <p:cNvSpPr txBox="1">
            <a:spLocks/>
          </p:cNvSpPr>
          <p:nvPr/>
        </p:nvSpPr>
        <p:spPr>
          <a:xfrm>
            <a:off x="210733" y="167559"/>
            <a:ext cx="3933913" cy="7780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20C16D6-E7A9-9D1D-4B98-252D8E4E8617}"/>
              </a:ext>
            </a:extLst>
          </p:cNvPr>
          <p:cNvSpPr txBox="1">
            <a:spLocks/>
          </p:cNvSpPr>
          <p:nvPr/>
        </p:nvSpPr>
        <p:spPr>
          <a:xfrm>
            <a:off x="-14343" y="190500"/>
            <a:ext cx="12206343" cy="6111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ource Sans Pro Black" panose="020B0803030403020204" pitchFamily="34" charset="0"/>
                <a:ea typeface="Source Sans Pro Black" panose="020B0803030403020204" pitchFamily="34" charset="0"/>
                <a:cs typeface="+mj-cs"/>
              </a:rPr>
              <a:t>DISTRIBUCIÓN POR ESTADO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8FD56C-A854-75B0-B641-84AEEFEF3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76" y="801693"/>
            <a:ext cx="8279642" cy="32829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131A69-9B98-9E8A-1982-F2CBB36E1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48" y="4013882"/>
            <a:ext cx="4578078" cy="28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FE24B6F-F040-788A-443A-180616792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476" y="4013882"/>
            <a:ext cx="4137473" cy="2468260"/>
          </a:xfrm>
          <a:prstGeom prst="rect">
            <a:avLst/>
          </a:prstGeom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AF392BF-11C9-7229-A766-EE0EF674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4343" y="538356"/>
            <a:ext cx="2336629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C844988-68AC-EF0F-8C1A-48612516C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49218" y="538356"/>
            <a:ext cx="2254212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76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8CC459B-AFA9-27BA-A66D-D646A8D50B98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4167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ource Sans Pro Black" panose="020B0803030403020204" pitchFamily="34" charset="0"/>
                <a:ea typeface="Source Sans Pro Black" panose="020B0803030403020204" pitchFamily="34" charset="0"/>
                <a:cs typeface="+mj-cs"/>
              </a:rPr>
              <a:t>DISTRIBUCIÓN POR CALIFICACIÓN Y RESEÑAS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7217D9-33CA-3E40-7A77-7E5311E2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1" y="1004887"/>
            <a:ext cx="3629025" cy="48482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EA21C5B-5051-66BB-CBEE-9093AA83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062" y="1004886"/>
            <a:ext cx="3752850" cy="48482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0EC537-3AB3-C85A-B623-09E72ED25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559" y="1188461"/>
            <a:ext cx="4259836" cy="21029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91A157-55EF-71F7-ACEE-40AA39AEB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082" y="3769840"/>
            <a:ext cx="4259836" cy="2102957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680AAAC-3584-8B2F-3B55-78C636E92F0C}"/>
              </a:ext>
            </a:extLst>
          </p:cNvPr>
          <p:cNvCxnSpPr>
            <a:cxnSpLocks/>
          </p:cNvCxnSpPr>
          <p:nvPr/>
        </p:nvCxnSpPr>
        <p:spPr>
          <a:xfrm>
            <a:off x="3780131" y="3429000"/>
            <a:ext cx="0" cy="3238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60C3712-1C79-592C-5FE9-694AD83012AE}"/>
              </a:ext>
            </a:extLst>
          </p:cNvPr>
          <p:cNvCxnSpPr>
            <a:cxnSpLocks/>
          </p:cNvCxnSpPr>
          <p:nvPr/>
        </p:nvCxnSpPr>
        <p:spPr>
          <a:xfrm>
            <a:off x="3780131" y="3429000"/>
            <a:ext cx="431540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F280EE-4261-BABB-2AF5-6DC06920212A}"/>
              </a:ext>
            </a:extLst>
          </p:cNvPr>
          <p:cNvCxnSpPr>
            <a:cxnSpLocks/>
          </p:cNvCxnSpPr>
          <p:nvPr/>
        </p:nvCxnSpPr>
        <p:spPr>
          <a:xfrm>
            <a:off x="8095539" y="1050878"/>
            <a:ext cx="0" cy="23781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BF230B6-A49A-A5FD-BA02-B37E5B6A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25773" y="407728"/>
            <a:ext cx="1959257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E84BC8-8BF4-1270-06DB-13CB0157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21141" y="407728"/>
            <a:ext cx="1970859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184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A3AACA-230A-BE46-70F0-2D90CCC1B1D9}"/>
              </a:ext>
            </a:extLst>
          </p:cNvPr>
          <p:cNvSpPr txBox="1">
            <a:spLocks/>
          </p:cNvSpPr>
          <p:nvPr/>
        </p:nvSpPr>
        <p:spPr>
          <a:xfrm>
            <a:off x="0" y="106181"/>
            <a:ext cx="12192000" cy="4167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0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ource Sans Pro Black" panose="020B0803030403020204" pitchFamily="34" charset="0"/>
                <a:ea typeface="Source Sans Pro Black" panose="020B0803030403020204" pitchFamily="34" charset="0"/>
                <a:cs typeface="+mj-cs"/>
              </a:rPr>
              <a:t>DISTRIBUCIÓN DE RESEÑAS POR USUARIO / AÑO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BA831B-38A9-EDC1-4951-75F8DB4E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967"/>
            <a:ext cx="6430338" cy="37396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4389E4-64FD-A8A3-D234-728E2E26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673" y="1466378"/>
            <a:ext cx="5559128" cy="3789218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A3C50E1-48BE-723E-3A22-1E37707CC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25773" y="335157"/>
            <a:ext cx="1767487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06F610C-D974-FCDB-7F8A-CB9408ADC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493829" y="335157"/>
            <a:ext cx="1698171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7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5200" b="1" kern="1200" dirty="0">
                <a:solidFill>
                  <a:schemeClr val="tx2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SISTEMA DE RECOMENDACIÓN DE RESTAURANTES EN ESTADOS UNIDOS</a:t>
            </a:r>
            <a:endParaRPr lang="en-US" sz="5200" kern="1200" dirty="0">
              <a:solidFill>
                <a:schemeClr val="tx2">
                  <a:lumMod val="75000"/>
                </a:schemeClr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5" name="Imagen 34" descr="Mapa&#10;&#10;Descripción generada automáticamente">
            <a:extLst>
              <a:ext uri="{FF2B5EF4-FFF2-40B4-BE49-F238E27FC236}">
                <a16:creationId xmlns:a16="http://schemas.microsoft.com/office/drawing/2014/main" id="{F402A993-DFBC-BC37-C7A9-C52B20CFD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1122" y="2512425"/>
            <a:ext cx="5721383" cy="3461436"/>
          </a:xfrm>
          <a:prstGeom prst="rect">
            <a:avLst/>
          </a:prstGeom>
        </p:spPr>
      </p:pic>
      <p:pic>
        <p:nvPicPr>
          <p:cNvPr id="16" name="Vídeo 11" title="Diversos avatares de personas">
            <a:hlinkClick r:id="" action="ppaction://media"/>
            <a:extLst>
              <a:ext uri="{FF2B5EF4-FFF2-40B4-BE49-F238E27FC236}">
                <a16:creationId xmlns:a16="http://schemas.microsoft.com/office/drawing/2014/main" id="{C0F25BDA-1D0C-3613-5B2D-AF3B69FC26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2505" y="2695465"/>
            <a:ext cx="5828261" cy="3278396"/>
          </a:xfrm>
          <a:prstGeom prst="rect">
            <a:avLst/>
          </a:prstGeom>
        </p:spPr>
      </p:pic>
      <p:pic>
        <p:nvPicPr>
          <p:cNvPr id="4" name="Imagen 3" descr="Una torre de reloj iluminada&#10;&#10;Descripción generada automáticamente con confianza baja">
            <a:extLst>
              <a:ext uri="{FF2B5EF4-FFF2-40B4-BE49-F238E27FC236}">
                <a16:creationId xmlns:a16="http://schemas.microsoft.com/office/drawing/2014/main" id="{1E0E2F97-789C-719E-8B4C-566531FEC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36" y="3683500"/>
            <a:ext cx="4774448" cy="31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4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9551CC-443D-D659-4686-CFFB12EF7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FA02D6BE-6949-1B6E-901F-6F242D719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A661980B-418F-9ECF-5F23-5FA8491F4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1ECA2D1-28AB-24AA-C569-D71629195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DDD61DCD-9161-41C3-0053-7CF5E0B03A53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Miembros del equipo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9B6AE3D-400C-92D8-0C66-F57D16F0A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669381D0-E07D-E4C8-AF66-5519B013F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500" b="1" dirty="0">
                <a:latin typeface="+mj-lt"/>
              </a:rPr>
              <a:t>ROLES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5EDF44F-B094-25B3-8DB9-3AF078DC4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ESPECIFICACIÓN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AF362C2-0EBC-4162-4770-6091C7A3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DEE493F-65EF-998F-14D0-CA8DD517B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DISEÑO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0721EF7-1CA4-E9C1-92F8-C8DDAAC99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5254CC4-B7C1-68AC-18DC-2656AD9D9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DESARROLLO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049477-FF75-B40F-D4A7-734009F11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D4EEB47-64F1-C7E2-6F88-1A2FE8472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DATA ENGINEER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D30369FA-3B49-BB18-3B23-4001229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E2249C6-75BA-F7DB-810B-964AAE0E8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IMPLEMENTACIÓN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FD05716-984C-93E3-DFCA-A16D34F91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46A0139-181C-80D5-8D5E-ACF988E81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PRUEBAS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0C42982-72F0-4040-1577-4FD6C6D1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31" name="Grupo 30" descr="Iconos de gráfico de barras y gráfico de líneas.">
            <a:extLst>
              <a:ext uri="{FF2B5EF4-FFF2-40B4-BE49-F238E27FC236}">
                <a16:creationId xmlns:a16="http://schemas.microsoft.com/office/drawing/2014/main" id="{21F594DE-F46A-C390-B256-69B96039F4AE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bre 372">
              <a:extLst>
                <a:ext uri="{FF2B5EF4-FFF2-40B4-BE49-F238E27FC236}">
                  <a16:creationId xmlns:a16="http://schemas.microsoft.com/office/drawing/2014/main" id="{52B34B8A-BBC9-BE53-E835-98E84C4DD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3" name="Forma libre 373">
              <a:extLst>
                <a:ext uri="{FF2B5EF4-FFF2-40B4-BE49-F238E27FC236}">
                  <a16:creationId xmlns:a16="http://schemas.microsoft.com/office/drawing/2014/main" id="{EED8D06E-CB29-6DDE-AA91-DFA35DF0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34" name="Forma libre 1676" descr="Icono de casilla de verificación. ">
            <a:extLst>
              <a:ext uri="{FF2B5EF4-FFF2-40B4-BE49-F238E27FC236}">
                <a16:creationId xmlns:a16="http://schemas.microsoft.com/office/drawing/2014/main" id="{FC376BBC-9F21-EE07-445A-E599DCE017B0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sp>
        <p:nvSpPr>
          <p:cNvPr id="35" name="Forma libre 4665" descr="Icono de gráfico ">
            <a:extLst>
              <a:ext uri="{FF2B5EF4-FFF2-40B4-BE49-F238E27FC236}">
                <a16:creationId xmlns:a16="http://schemas.microsoft.com/office/drawing/2014/main" id="{AC16D987-A64C-ED51-1556-7BD50698C1F2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grpSp>
        <p:nvGrpSpPr>
          <p:cNvPr id="36" name="Grupo 35" descr="Icono de ser humano y engranaje. ">
            <a:extLst>
              <a:ext uri="{FF2B5EF4-FFF2-40B4-BE49-F238E27FC236}">
                <a16:creationId xmlns:a16="http://schemas.microsoft.com/office/drawing/2014/main" id="{B4DCC007-3428-B77E-6EF2-92893A4B0AE3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orma libre 3673">
              <a:extLst>
                <a:ext uri="{FF2B5EF4-FFF2-40B4-BE49-F238E27FC236}">
                  <a16:creationId xmlns:a16="http://schemas.microsoft.com/office/drawing/2014/main" id="{1439D163-8509-57BA-931A-C19F4D280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3674">
              <a:extLst>
                <a:ext uri="{FF2B5EF4-FFF2-40B4-BE49-F238E27FC236}">
                  <a16:creationId xmlns:a16="http://schemas.microsoft.com/office/drawing/2014/main" id="{76ED943D-4329-C9D9-8871-AAF88D99B8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grpSp>
        <p:nvGrpSpPr>
          <p:cNvPr id="39" name="Grupo 38" descr="Icono de engranajes. ">
            <a:extLst>
              <a:ext uri="{FF2B5EF4-FFF2-40B4-BE49-F238E27FC236}">
                <a16:creationId xmlns:a16="http://schemas.microsoft.com/office/drawing/2014/main" id="{8927A4C3-9390-ED4D-8DB3-93F86F6920A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bre 4359">
              <a:extLst>
                <a:ext uri="{FF2B5EF4-FFF2-40B4-BE49-F238E27FC236}">
                  <a16:creationId xmlns:a16="http://schemas.microsoft.com/office/drawing/2014/main" id="{4D92E5B0-6381-6F2F-EEF1-577DA2008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1" name="Forma libre 4360">
              <a:extLst>
                <a:ext uri="{FF2B5EF4-FFF2-40B4-BE49-F238E27FC236}">
                  <a16:creationId xmlns:a16="http://schemas.microsoft.com/office/drawing/2014/main" id="{72F8E367-BE10-1D93-A599-446BEB7F0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42" name="Forma libre 4346" descr="Icono de gráfico de cajas y bigotes. ">
            <a:extLst>
              <a:ext uri="{FF2B5EF4-FFF2-40B4-BE49-F238E27FC236}">
                <a16:creationId xmlns:a16="http://schemas.microsoft.com/office/drawing/2014/main" id="{4397BAAF-E117-C051-6EBC-E29C67FA07F0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pic>
        <p:nvPicPr>
          <p:cNvPr id="9" name="Imagen 8" descr="Escritorio de oficina de un grupo de trabajo visto desde arriba">
            <a:extLst>
              <a:ext uri="{FF2B5EF4-FFF2-40B4-BE49-F238E27FC236}">
                <a16:creationId xmlns:a16="http://schemas.microsoft.com/office/drawing/2014/main" id="{99C804D6-4B4E-EC16-35F5-48FE9309C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3" name="Vídeo 2" title="Personas en una reunión">
            <a:hlinkClick r:id="" action="ppaction://media"/>
            <a:extLst>
              <a:ext uri="{FF2B5EF4-FFF2-40B4-BE49-F238E27FC236}">
                <a16:creationId xmlns:a16="http://schemas.microsoft.com/office/drawing/2014/main" id="{4C78320C-36D3-C823-52D3-89CDFAE28E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5C756B0-B388-7E4C-62A4-922A85B7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309EE41C-581B-27CD-1812-3861505C3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34466" y="1763354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2BCC11C-02A0-4F4D-4DBC-17AD43333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2001" y="3323763"/>
            <a:ext cx="3905907" cy="740997"/>
          </a:xfrm>
          <a:prstGeom prst="roundRect">
            <a:avLst>
              <a:gd name="adj" fmla="val 50000"/>
            </a:avLst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es-ES" sz="1600" dirty="0" err="1">
                <a:solidFill>
                  <a:schemeClr val="bg1"/>
                </a:solidFill>
              </a:rPr>
              <a:t>MLOps</a:t>
            </a:r>
            <a:r>
              <a:rPr lang="es-ES" sz="1600" dirty="0">
                <a:solidFill>
                  <a:schemeClr val="bg1"/>
                </a:solidFill>
              </a:rPr>
              <a:t> ENGINEER: Carla - Josue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490A089-EC58-263F-0D0B-4DB923AE6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31301" y="3209062"/>
            <a:ext cx="939800" cy="939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9" name="Imagen 8" descr="Escritorio de oficina de un grupo de trabajo visto desde arriba">
            <a:extLst>
              <a:ext uri="{FF2B5EF4-FFF2-40B4-BE49-F238E27FC236}">
                <a16:creationId xmlns:a16="http://schemas.microsoft.com/office/drawing/2014/main" id="{2C4A971E-EAE0-0438-DCCE-520D7B93B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2" y="1673509"/>
            <a:ext cx="6114470" cy="4193454"/>
          </a:xfrm>
          <a:prstGeom prst="rect">
            <a:avLst/>
          </a:prstGeom>
        </p:spPr>
      </p:pic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59F312CD-EC29-008E-6D96-49F58E8B82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1691041-2382-9BAC-7222-AED63519F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412" y="522898"/>
            <a:ext cx="34065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1C0E83FF-5057-49CA-9B48-24A14E9E67E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¿QUIÉNES SOMOS?</a:t>
            </a:r>
            <a:br>
              <a:rPr lang="es-ES" sz="4000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endParaRPr lang="es-ES" sz="4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AE356B6-DB02-241D-99AC-61A6D533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388659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EDD27B3E-076C-39EC-E3AB-5817F921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8343" y="2808816"/>
            <a:ext cx="1695450" cy="1695450"/>
          </a:xfrm>
          <a:prstGeom prst="ellipse">
            <a:avLst/>
          </a:prstGeom>
          <a:solidFill>
            <a:srgbClr val="0B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500" b="1" dirty="0">
                <a:latin typeface="+mj-lt"/>
              </a:rPr>
              <a:t>ROLES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086EF48-894E-D59B-2619-CFCBB4FA8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20544" y="1740556"/>
            <a:ext cx="3729396" cy="740997"/>
          </a:xfrm>
          <a:prstGeom prst="roundRect">
            <a:avLst>
              <a:gd name="adj" fmla="val 50000"/>
            </a:avLst>
          </a:prstGeom>
          <a:solidFill>
            <a:srgbClr val="00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 ENGINEER: Alberto - Franky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7B54A11-4CDC-18F6-24C6-4ABCBC27F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42937" y="4903324"/>
            <a:ext cx="353057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es-ES" sz="1600" dirty="0"/>
              <a:t>DATA ANALYST: Jesús - </a:t>
            </a:r>
            <a:r>
              <a:rPr lang="es-ES" sz="1600" dirty="0" err="1"/>
              <a:t>Jovany</a:t>
            </a:r>
            <a:endParaRPr lang="es-ES" sz="160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CFBCEA6-81DE-E53B-920D-A4903DD27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2201" y="4775965"/>
            <a:ext cx="939800" cy="9398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FDF9D66-034B-2FA8-067B-A3DDD55B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2201" y="1671094"/>
            <a:ext cx="939800" cy="9398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31" name="Grupo 30" descr="Iconos de gráfico de barras y gráfico de líneas.">
            <a:extLst>
              <a:ext uri="{FF2B5EF4-FFF2-40B4-BE49-F238E27FC236}">
                <a16:creationId xmlns:a16="http://schemas.microsoft.com/office/drawing/2014/main" id="{E4FACF71-4487-00FA-C06E-0ACBD2A3F333}"/>
              </a:ext>
            </a:extLst>
          </p:cNvPr>
          <p:cNvGrpSpPr/>
          <p:nvPr/>
        </p:nvGrpSpPr>
        <p:grpSpPr>
          <a:xfrm>
            <a:off x="7138261" y="5008361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bre 372">
              <a:extLst>
                <a:ext uri="{FF2B5EF4-FFF2-40B4-BE49-F238E27FC236}">
                  <a16:creationId xmlns:a16="http://schemas.microsoft.com/office/drawing/2014/main" id="{7154F9A7-4DEE-A05D-24A4-079EC577C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3" name="Forma libre 373">
              <a:extLst>
                <a:ext uri="{FF2B5EF4-FFF2-40B4-BE49-F238E27FC236}">
                  <a16:creationId xmlns:a16="http://schemas.microsoft.com/office/drawing/2014/main" id="{54A6F86A-A513-83E5-1232-88865E08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42" name="Forma libre 4346" descr="Icono de gráfico de cajas y bigotes. ">
            <a:extLst>
              <a:ext uri="{FF2B5EF4-FFF2-40B4-BE49-F238E27FC236}">
                <a16:creationId xmlns:a16="http://schemas.microsoft.com/office/drawing/2014/main" id="{19559F1A-3B6B-1C0D-F625-750EC1634639}"/>
              </a:ext>
            </a:extLst>
          </p:cNvPr>
          <p:cNvSpPr>
            <a:spLocks noEditPoints="1"/>
          </p:cNvSpPr>
          <p:nvPr/>
        </p:nvSpPr>
        <p:spPr bwMode="auto">
          <a:xfrm>
            <a:off x="7915081" y="3506083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grpSp>
        <p:nvGrpSpPr>
          <p:cNvPr id="36" name="Grupo 35" descr="Icono de ser humano y engranaje. ">
            <a:extLst>
              <a:ext uri="{FF2B5EF4-FFF2-40B4-BE49-F238E27FC236}">
                <a16:creationId xmlns:a16="http://schemas.microsoft.com/office/drawing/2014/main" id="{538350B3-0CFF-8E6F-3E2F-3B94111CF1D5}"/>
              </a:ext>
            </a:extLst>
          </p:cNvPr>
          <p:cNvGrpSpPr/>
          <p:nvPr/>
        </p:nvGrpSpPr>
        <p:grpSpPr>
          <a:xfrm>
            <a:off x="7133460" y="1941742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orma libre 3673">
              <a:extLst>
                <a:ext uri="{FF2B5EF4-FFF2-40B4-BE49-F238E27FC236}">
                  <a16:creationId xmlns:a16="http://schemas.microsoft.com/office/drawing/2014/main" id="{35136767-E8C7-1B75-36CA-7E41F3D26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3674">
              <a:extLst>
                <a:ext uri="{FF2B5EF4-FFF2-40B4-BE49-F238E27FC236}">
                  <a16:creationId xmlns:a16="http://schemas.microsoft.com/office/drawing/2014/main" id="{F1BBE884-B266-A640-2430-2FB3D5178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3" name="Gráfico 2" descr="Lluvia de ideas de grupo con relleno sólido">
            <a:extLst>
              <a:ext uri="{FF2B5EF4-FFF2-40B4-BE49-F238E27FC236}">
                <a16:creationId xmlns:a16="http://schemas.microsoft.com/office/drawing/2014/main" id="{D035D5FF-D329-304E-7738-8F58BEE94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446" y="787082"/>
            <a:ext cx="715108" cy="7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7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7D44EE2-2908-3E0B-DE87-FC506213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ersona señalando un mapa">
            <a:extLst>
              <a:ext uri="{FF2B5EF4-FFF2-40B4-BE49-F238E27FC236}">
                <a16:creationId xmlns:a16="http://schemas.microsoft.com/office/drawing/2014/main" id="{8D910603-4DBA-7BFD-26B6-3549A65ED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68" b="34245"/>
          <a:stretch/>
        </p:blipFill>
        <p:spPr>
          <a:xfrm>
            <a:off x="2280139" y="522898"/>
            <a:ext cx="9911862" cy="6335102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7FE760A9-B032-BB4D-37AB-EC58947CD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9820E94-B02C-16A8-513F-73E22C58F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80612" y="603580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011DACBB-0C21-19B7-0F66-F8523AE8FFCB}"/>
              </a:ext>
            </a:extLst>
          </p:cNvPr>
          <p:cNvSpPr txBox="1">
            <a:spLocks/>
          </p:cNvSpPr>
          <p:nvPr/>
        </p:nvSpPr>
        <p:spPr>
          <a:xfrm>
            <a:off x="0" y="304800"/>
            <a:ext cx="121920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F0502020204030204" pitchFamily="34" charset="0"/>
              </a:rPr>
              <a:t>CONTEXTO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7044DDA-34BB-F03A-D883-A71C105B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03580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FF30624-85BE-95B2-D41F-7DACFD04AB41}"/>
              </a:ext>
            </a:extLst>
          </p:cNvPr>
          <p:cNvSpPr txBox="1"/>
          <p:nvPr/>
        </p:nvSpPr>
        <p:spPr>
          <a:xfrm>
            <a:off x="-19050" y="2614004"/>
            <a:ext cx="6916615" cy="424399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8080"/>
          </a:solidFill>
          <a:effectLst>
            <a:softEdge rad="25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0000" tIns="54000" rIns="270000" bIns="54000" rtlCol="0">
            <a:spAutoFit/>
          </a:bodyPr>
          <a:lstStyle/>
          <a:p>
            <a:pPr algn="r">
              <a:tabLst>
                <a:tab pos="360000" algn="r"/>
              </a:tabLst>
            </a:pPr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Las reseñas en </a:t>
            </a:r>
            <a:r>
              <a:rPr lang="es-ES" sz="2800" dirty="0" err="1">
                <a:solidFill>
                  <a:schemeClr val="bg1">
                    <a:lumMod val="95000"/>
                  </a:schemeClr>
                </a:solidFill>
              </a:rPr>
              <a:t>Yelp</a:t>
            </a:r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 y Google </a:t>
            </a:r>
            <a:r>
              <a:rPr lang="es-ES" sz="2800" dirty="0" err="1">
                <a:solidFill>
                  <a:schemeClr val="bg1">
                    <a:lumMod val="95000"/>
                  </a:schemeClr>
                </a:solidFill>
              </a:rPr>
              <a:t>Maps</a:t>
            </a:r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 han ganado popularidad en la última década y se han convertido en un recurso valioso para las empresas, permitiéndoles entender la percepción de los clientes, mejorar su desempeño y planificar estrategias efectivas.</a:t>
            </a:r>
            <a:endParaRPr lang="es-A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5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709159E-9B45-B2A8-A52F-4DDF43C2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FAD6BC44-841C-9BE0-B544-DFF5C2171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327"/>
          <a:stretch/>
        </p:blipFill>
        <p:spPr>
          <a:xfrm>
            <a:off x="1" y="0"/>
            <a:ext cx="4425866" cy="2882671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DEDDE26D-0F29-3A02-BDE8-87DFFEB7B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48" b="35345"/>
          <a:stretch/>
        </p:blipFill>
        <p:spPr>
          <a:xfrm>
            <a:off x="3707898" y="1998960"/>
            <a:ext cx="8484102" cy="485904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46" name="Trapezoide 1">
            <a:extLst>
              <a:ext uri="{FF2B5EF4-FFF2-40B4-BE49-F238E27FC236}">
                <a16:creationId xmlns:a16="http://schemas.microsoft.com/office/drawing/2014/main" id="{76B827DA-B1E7-ED2E-5BC3-AC9BA4A5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010355" y="3024032"/>
            <a:ext cx="4336142" cy="2286000"/>
          </a:xfrm>
          <a:prstGeom prst="bracketPai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AA3B9306-D972-8BFB-148F-842C28C9C0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4CBBD2-04B0-A1F4-6925-78C1E6DC5C4D}"/>
              </a:ext>
            </a:extLst>
          </p:cNvPr>
          <p:cNvSpPr txBox="1">
            <a:spLocks/>
          </p:cNvSpPr>
          <p:nvPr/>
        </p:nvSpPr>
        <p:spPr>
          <a:xfrm>
            <a:off x="0" y="190699"/>
            <a:ext cx="12191999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PROBLEMÁTICA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rapezoide 1">
            <a:extLst>
              <a:ext uri="{FF2B5EF4-FFF2-40B4-BE49-F238E27FC236}">
                <a16:creationId xmlns:a16="http://schemas.microsoft.com/office/drawing/2014/main" id="{41DFBF02-96A4-78C1-6E77-D39AAF26A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80030" y="3024032"/>
            <a:ext cx="4336142" cy="2286000"/>
          </a:xfrm>
          <a:prstGeom prst="bracketPair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99B74D-566A-FAE9-C2CD-82A4F6157B68}"/>
              </a:ext>
            </a:extLst>
          </p:cNvPr>
          <p:cNvSpPr/>
          <p:nvPr/>
        </p:nvSpPr>
        <p:spPr>
          <a:xfrm>
            <a:off x="3148954" y="3242792"/>
            <a:ext cx="1598294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>
                <a:solidFill>
                  <a:schemeClr val="bg1"/>
                </a:solidFill>
              </a:rPr>
              <a:t>CONOCIMIENTO DEL CLIENTE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0EFDA2F-BDB2-6759-7E36-09B3916739AB}"/>
              </a:ext>
            </a:extLst>
          </p:cNvPr>
          <p:cNvSpPr/>
          <p:nvPr/>
        </p:nvSpPr>
        <p:spPr>
          <a:xfrm>
            <a:off x="8379852" y="3242792"/>
            <a:ext cx="1561821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>
                <a:solidFill>
                  <a:schemeClr val="bg1"/>
                </a:solidFill>
              </a:rPr>
              <a:t>UBICACIÓN DE LOCALES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0B4B838-BA4F-DF32-8FB1-BE6DED4C6C3D}"/>
              </a:ext>
            </a:extLst>
          </p:cNvPr>
          <p:cNvSpPr/>
          <p:nvPr/>
        </p:nvSpPr>
        <p:spPr>
          <a:xfrm>
            <a:off x="2925758" y="4065430"/>
            <a:ext cx="2044685" cy="1448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Las empresas necesitan conocer la imagen que los usuarios tienen de ellas, valorar sus opiniones y así ofrecer servicios personalizados.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1072F73-27C0-632C-7A95-A0280366F3CE}"/>
              </a:ext>
            </a:extLst>
          </p:cNvPr>
          <p:cNvSpPr/>
          <p:nvPr/>
        </p:nvSpPr>
        <p:spPr>
          <a:xfrm>
            <a:off x="8202273" y="4104798"/>
            <a:ext cx="1916980" cy="1204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Las empresas necesitan identificar las mejores ubicaciones para nuevos locales y así invertir correctamente. </a:t>
            </a:r>
          </a:p>
        </p:txBody>
      </p:sp>
      <p:grpSp>
        <p:nvGrpSpPr>
          <p:cNvPr id="29" name="Grupo 28" descr="Icono de dinero. ">
            <a:extLst>
              <a:ext uri="{FF2B5EF4-FFF2-40B4-BE49-F238E27FC236}">
                <a16:creationId xmlns:a16="http://schemas.microsoft.com/office/drawing/2014/main" id="{CCB2A327-C7E4-6A0C-F24A-820681E90207}"/>
              </a:ext>
            </a:extLst>
          </p:cNvPr>
          <p:cNvGrpSpPr/>
          <p:nvPr/>
        </p:nvGrpSpPr>
        <p:grpSpPr>
          <a:xfrm>
            <a:off x="8929643" y="2534225"/>
            <a:ext cx="550297" cy="553354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30" name="Forma libre 497">
              <a:extLst>
                <a:ext uri="{FF2B5EF4-FFF2-40B4-BE49-F238E27FC236}">
                  <a16:creationId xmlns:a16="http://schemas.microsoft.com/office/drawing/2014/main" id="{BC256D96-881E-10EF-A5FF-6D82CF225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1" name="Forma libre 498">
              <a:extLst>
                <a:ext uri="{FF2B5EF4-FFF2-40B4-BE49-F238E27FC236}">
                  <a16:creationId xmlns:a16="http://schemas.microsoft.com/office/drawing/2014/main" id="{257ECD7D-0BF6-5410-4360-EECA8C083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2" name="Forma libre 499">
              <a:extLst>
                <a:ext uri="{FF2B5EF4-FFF2-40B4-BE49-F238E27FC236}">
                  <a16:creationId xmlns:a16="http://schemas.microsoft.com/office/drawing/2014/main" id="{C8E3C55C-EC3D-E856-FDE6-643CEAC8D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3" name="Forma libre 500">
              <a:extLst>
                <a:ext uri="{FF2B5EF4-FFF2-40B4-BE49-F238E27FC236}">
                  <a16:creationId xmlns:a16="http://schemas.microsoft.com/office/drawing/2014/main" id="{E5281F12-A409-274A-2E94-AE12C742A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2" name="Forma libre 501">
              <a:extLst>
                <a:ext uri="{FF2B5EF4-FFF2-40B4-BE49-F238E27FC236}">
                  <a16:creationId xmlns:a16="http://schemas.microsoft.com/office/drawing/2014/main" id="{33655308-6FB4-58B8-3798-CFF1EE3E8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3" name="Forma libre 502">
              <a:extLst>
                <a:ext uri="{FF2B5EF4-FFF2-40B4-BE49-F238E27FC236}">
                  <a16:creationId xmlns:a16="http://schemas.microsoft.com/office/drawing/2014/main" id="{5E924014-BA90-F199-381A-38DA47F8F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4" name="Forma libre 503">
              <a:extLst>
                <a:ext uri="{FF2B5EF4-FFF2-40B4-BE49-F238E27FC236}">
                  <a16:creationId xmlns:a16="http://schemas.microsoft.com/office/drawing/2014/main" id="{40AA82D5-915D-60EB-3FE1-53E1661C0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5" name="Forma libre 504">
              <a:extLst>
                <a:ext uri="{FF2B5EF4-FFF2-40B4-BE49-F238E27FC236}">
                  <a16:creationId xmlns:a16="http://schemas.microsoft.com/office/drawing/2014/main" id="{185443E1-FAB1-C041-7521-4B66329AA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0" name="Flecha: pentágono 49">
            <a:extLst>
              <a:ext uri="{FF2B5EF4-FFF2-40B4-BE49-F238E27FC236}">
                <a16:creationId xmlns:a16="http://schemas.microsoft.com/office/drawing/2014/main" id="{F41EC8CA-F274-3CCC-9367-01FBBA9825D3}"/>
              </a:ext>
            </a:extLst>
          </p:cNvPr>
          <p:cNvSpPr/>
          <p:nvPr/>
        </p:nvSpPr>
        <p:spPr>
          <a:xfrm>
            <a:off x="0" y="3497010"/>
            <a:ext cx="2528047" cy="956639"/>
          </a:xfrm>
          <a:prstGeom prst="homePlate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DESAFÍOS</a:t>
            </a:r>
            <a:r>
              <a:rPr lang="es-ES" b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</a:t>
            </a:r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ENCONTRADOS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16" name="Gráfico 15" descr="Obstáculo con relleno sólido">
            <a:extLst>
              <a:ext uri="{FF2B5EF4-FFF2-40B4-BE49-F238E27FC236}">
                <a16:creationId xmlns:a16="http://schemas.microsoft.com/office/drawing/2014/main" id="{F01D4D73-E0EC-258D-0948-4F2F64E9A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266" y="803730"/>
            <a:ext cx="914400" cy="914400"/>
          </a:xfrm>
          <a:prstGeom prst="rect">
            <a:avLst/>
          </a:prstGeom>
        </p:spPr>
      </p:pic>
      <p:sp>
        <p:nvSpPr>
          <p:cNvPr id="5" name="Trapezoide 1">
            <a:extLst>
              <a:ext uri="{FF2B5EF4-FFF2-40B4-BE49-F238E27FC236}">
                <a16:creationId xmlns:a16="http://schemas.microsoft.com/office/drawing/2014/main" id="{32E9B448-C3CC-847C-D309-0E85CBC70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384595" y="3024031"/>
            <a:ext cx="4336142" cy="2286000"/>
          </a:xfrm>
          <a:prstGeom prst="bracketPai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4C89FB0-05FC-BB8A-F9AB-8110D65E7AB7}"/>
              </a:ext>
            </a:extLst>
          </p:cNvPr>
          <p:cNvSpPr/>
          <p:nvPr/>
        </p:nvSpPr>
        <p:spPr>
          <a:xfrm>
            <a:off x="5753519" y="3242791"/>
            <a:ext cx="1598294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>
                <a:solidFill>
                  <a:schemeClr val="bg1"/>
                </a:solidFill>
              </a:rPr>
              <a:t>EXPERIENCIA DEL USUARIO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EC145D-A67B-9825-FF3C-B0912FE42416}"/>
              </a:ext>
            </a:extLst>
          </p:cNvPr>
          <p:cNvSpPr/>
          <p:nvPr/>
        </p:nvSpPr>
        <p:spPr>
          <a:xfrm>
            <a:off x="5530323" y="4065429"/>
            <a:ext cx="2044685" cy="120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Al usuario se le dificulta la elección del establecimiento adecuado que cumpla con sus preferencias. </a:t>
            </a:r>
          </a:p>
        </p:txBody>
      </p:sp>
      <p:sp>
        <p:nvSpPr>
          <p:cNvPr id="17" name="Forma libre 4197" descr="Icono de carro de la compra.">
            <a:extLst>
              <a:ext uri="{FF2B5EF4-FFF2-40B4-BE49-F238E27FC236}">
                <a16:creationId xmlns:a16="http://schemas.microsoft.com/office/drawing/2014/main" id="{111E0A84-8106-69AC-93A4-58D2BD9F860A}"/>
              </a:ext>
            </a:extLst>
          </p:cNvPr>
          <p:cNvSpPr>
            <a:spLocks noEditPoints="1"/>
          </p:cNvSpPr>
          <p:nvPr/>
        </p:nvSpPr>
        <p:spPr bwMode="auto">
          <a:xfrm>
            <a:off x="6318083" y="2548974"/>
            <a:ext cx="537210" cy="492443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pic>
        <p:nvPicPr>
          <p:cNvPr id="19" name="Gráfico 18" descr="Audiencia objetivo con relleno sólido">
            <a:extLst>
              <a:ext uri="{FF2B5EF4-FFF2-40B4-BE49-F238E27FC236}">
                <a16:creationId xmlns:a16="http://schemas.microsoft.com/office/drawing/2014/main" id="{362A08FD-4BD5-B04E-BE27-CB4B5C9768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918" y="2453244"/>
            <a:ext cx="716113" cy="716113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22598F6-EF8F-158F-9C03-E4F8CFC2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388659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D82A752-D586-AF93-47DC-4311CBC21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412" y="522898"/>
            <a:ext cx="34065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74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AA41-95AA-E8CF-E5B6-D2936217E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CDA0BCC9-F8F6-684F-8947-CD4E7BF5DD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B48C7E7-0D64-B7F8-DEA7-B5D41604F4AB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117348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F0502020204030204" pitchFamily="34" charset="0"/>
              </a:rPr>
              <a:t>ALCANCE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A4D1A-C126-1940-890B-3C1C4C87A86F}"/>
              </a:ext>
            </a:extLst>
          </p:cNvPr>
          <p:cNvSpPr txBox="1"/>
          <p:nvPr/>
        </p:nvSpPr>
        <p:spPr>
          <a:xfrm>
            <a:off x="0" y="3126040"/>
            <a:ext cx="6916615" cy="372976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8080"/>
          </a:solidFill>
          <a:effectLst>
            <a:softEdge rad="25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0000" tIns="54000" rIns="270000" bIns="54000" rtlCol="0">
            <a:spAutoFit/>
          </a:bodyPr>
          <a:lstStyle/>
          <a:p>
            <a:pPr algn="r">
              <a:tabLst>
                <a:tab pos="360000" algn="r"/>
              </a:tabLst>
            </a:pPr>
            <a:r>
              <a:rPr lang="es-ES" sz="2800" dirty="0"/>
              <a:t>Desplegar un sistema de recomendación e implementar un tablero de control para decisiones gerenciales, enfocándose en el sector gastronómico y los 10 estados más relevantes de la zona este, con potencial de expansión en el futuro.</a:t>
            </a:r>
            <a:endParaRPr lang="es-A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n 9" descr="Una persona juega con niños al aire libre">
            <a:extLst>
              <a:ext uri="{FF2B5EF4-FFF2-40B4-BE49-F238E27FC236}">
                <a16:creationId xmlns:a16="http://schemas.microsoft.com/office/drawing/2014/main" id="{BCFE1839-B402-E32B-9E1D-F2505E33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4" r="30321"/>
          <a:stretch/>
        </p:blipFill>
        <p:spPr>
          <a:xfrm>
            <a:off x="6934200" y="160814"/>
            <a:ext cx="5168900" cy="6694985"/>
          </a:xfrm>
          <a:prstGeom prst="rect">
            <a:avLst/>
          </a:prstGeom>
          <a:effectLst>
            <a:softEdge rad="635000"/>
          </a:effec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81C76F7-F384-4034-F5CB-A0F6F72E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31860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7B641F2-77B5-2439-3081-AF4B35F15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80612" y="531860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8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A1BC64-A508-BE21-899C-C49685EDD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Flechas atravesando notas">
            <a:extLst>
              <a:ext uri="{FF2B5EF4-FFF2-40B4-BE49-F238E27FC236}">
                <a16:creationId xmlns:a16="http://schemas.microsoft.com/office/drawing/2014/main" id="{97966482-937E-CEE0-AF30-C840D90F6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" y="3692928"/>
            <a:ext cx="8673680" cy="3120598"/>
          </a:xfrm>
          <a:prstGeom prst="rect">
            <a:avLst/>
          </a:prstGeom>
          <a:effectLst>
            <a:softEdge rad="774700"/>
          </a:effectLst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67EE5CAC-3205-EEAB-1E9C-26F6AEB1B4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6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CDDA38B-A485-593B-E812-565EE23E8FE6}"/>
              </a:ext>
            </a:extLst>
          </p:cNvPr>
          <p:cNvSpPr txBox="1">
            <a:spLocks/>
          </p:cNvSpPr>
          <p:nvPr/>
        </p:nvSpPr>
        <p:spPr>
          <a:xfrm>
            <a:off x="210733" y="167559"/>
            <a:ext cx="3933913" cy="7780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Círculo: Sin relleno 28">
            <a:extLst>
              <a:ext uri="{FF2B5EF4-FFF2-40B4-BE49-F238E27FC236}">
                <a16:creationId xmlns:a16="http://schemas.microsoft.com/office/drawing/2014/main" id="{9B658EE3-C334-70A9-1F67-C63EA9B0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046" y="1146837"/>
            <a:ext cx="3439037" cy="3439037"/>
          </a:xfrm>
          <a:prstGeom prst="donut">
            <a:avLst>
              <a:gd name="adj" fmla="val 12255"/>
            </a:avLst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1A82FF2-7F35-460E-F29E-5422BE72D2CF}"/>
              </a:ext>
            </a:extLst>
          </p:cNvPr>
          <p:cNvSpPr/>
          <p:nvPr/>
        </p:nvSpPr>
        <p:spPr>
          <a:xfrm>
            <a:off x="791031" y="1900322"/>
            <a:ext cx="2017145" cy="193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3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Desarrollar un sistema de recomendación que sugiera restaurantes basándose en:</a:t>
            </a:r>
          </a:p>
          <a:p>
            <a:pPr algn="ctr" rtl="0">
              <a:lnSpc>
                <a:spcPts val="1900"/>
              </a:lnSpc>
            </a:pPr>
            <a:r>
              <a:rPr lang="es-ES" sz="13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1. Calificaciones previas</a:t>
            </a:r>
          </a:p>
          <a:p>
            <a:pPr algn="ctr" rtl="0">
              <a:lnSpc>
                <a:spcPts val="1900"/>
              </a:lnSpc>
            </a:pPr>
            <a:r>
              <a:rPr lang="es-ES" sz="13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2. Preferencias de usuarios con gustos similares</a:t>
            </a:r>
          </a:p>
          <a:p>
            <a:pPr algn="ctr" rtl="0">
              <a:lnSpc>
                <a:spcPts val="1900"/>
              </a:lnSpc>
            </a:pPr>
            <a:r>
              <a:rPr lang="es-ES" sz="13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3. Motor de búsqueda</a:t>
            </a:r>
            <a:r>
              <a:rPr lang="es-ES" sz="14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44C763A-1F3C-0701-73EA-3F5D98DA498B}"/>
              </a:ext>
            </a:extLst>
          </p:cNvPr>
          <p:cNvSpPr/>
          <p:nvPr/>
        </p:nvSpPr>
        <p:spPr>
          <a:xfrm>
            <a:off x="5016383" y="2054458"/>
            <a:ext cx="1924050" cy="1444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300" dirty="0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Implementar un análisis de sentimiento de las opiniones de usuarios en </a:t>
            </a:r>
            <a:r>
              <a:rPr lang="es-ES" sz="1300" dirty="0" err="1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Yelp</a:t>
            </a:r>
            <a:r>
              <a:rPr lang="es-ES" sz="1300" dirty="0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y Google </a:t>
            </a:r>
            <a:r>
              <a:rPr lang="es-ES" sz="1300" dirty="0" err="1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Maps</a:t>
            </a:r>
            <a:r>
              <a:rPr lang="es-ES" sz="1300" dirty="0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para cuantificar la percepción de los clientes.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FCB42E3-A6D0-34E1-A026-09D212165BD3}"/>
              </a:ext>
            </a:extLst>
          </p:cNvPr>
          <p:cNvSpPr/>
          <p:nvPr/>
        </p:nvSpPr>
        <p:spPr>
          <a:xfrm>
            <a:off x="8724365" y="3339801"/>
            <a:ext cx="2182924" cy="1200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300" dirty="0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Diseñar un </a:t>
            </a:r>
            <a:r>
              <a:rPr lang="es-ES" sz="1300" dirty="0" err="1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dashboard</a:t>
            </a:r>
            <a:r>
              <a:rPr lang="es-ES" sz="1300" dirty="0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interactivo que muestre </a:t>
            </a:r>
            <a:r>
              <a:rPr lang="es-ES" sz="1300" dirty="0" err="1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insights</a:t>
            </a:r>
            <a:r>
              <a:rPr lang="es-ES" sz="1300" dirty="0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e indicadores clave de rendimiento y desempeño para toma de decisiones.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BC72E72-0015-A2E6-41D7-3BAE49EABBB2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OBJETIVOS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írculo: Sin relleno 28">
            <a:extLst>
              <a:ext uri="{FF2B5EF4-FFF2-40B4-BE49-F238E27FC236}">
                <a16:creationId xmlns:a16="http://schemas.microsoft.com/office/drawing/2014/main" id="{B8695E99-23EE-FA1A-247B-B3E406B37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34143" y="1190197"/>
            <a:ext cx="3280131" cy="3280131"/>
          </a:xfrm>
          <a:prstGeom prst="donut">
            <a:avLst>
              <a:gd name="adj" fmla="val 12255"/>
            </a:avLst>
          </a:prstGeom>
          <a:solidFill>
            <a:srgbClr val="0033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írculo: Sin relleno 28">
            <a:extLst>
              <a:ext uri="{FF2B5EF4-FFF2-40B4-BE49-F238E27FC236}">
                <a16:creationId xmlns:a16="http://schemas.microsoft.com/office/drawing/2014/main" id="{61B01545-7488-E8E7-876F-1E15DDD1D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76427" y="2425127"/>
            <a:ext cx="3280131" cy="3280131"/>
          </a:xfrm>
          <a:prstGeom prst="donut">
            <a:avLst>
              <a:gd name="adj" fmla="val 12255"/>
            </a:avLst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49BA6B2-061A-722F-A51D-B292BBFBF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31860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82DD081-CF75-66F9-7329-C58D56E8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80612" y="531860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01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19DBB80-9BB6-E31B-F043-43B301498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igno de interrogación frente a un muro rojo">
            <a:extLst>
              <a:ext uri="{FF2B5EF4-FFF2-40B4-BE49-F238E27FC236}">
                <a16:creationId xmlns:a16="http://schemas.microsoft.com/office/drawing/2014/main" id="{F0FB3AEC-279D-F04E-4993-CFC48D945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02" y="2929738"/>
            <a:ext cx="7079045" cy="4279228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98E73EE-185D-4CD9-05ED-1FC6260A36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6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561530D-9924-9AC2-BF80-6DD578BCD24B}"/>
              </a:ext>
            </a:extLst>
          </p:cNvPr>
          <p:cNvSpPr txBox="1">
            <a:spLocks/>
          </p:cNvSpPr>
          <p:nvPr/>
        </p:nvSpPr>
        <p:spPr>
          <a:xfrm>
            <a:off x="210733" y="167559"/>
            <a:ext cx="3933913" cy="7780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6CBF46-F5F5-81C7-D7C4-4E5814379CE3}"/>
              </a:ext>
            </a:extLst>
          </p:cNvPr>
          <p:cNvSpPr/>
          <p:nvPr/>
        </p:nvSpPr>
        <p:spPr>
          <a:xfrm>
            <a:off x="3610535" y="1288281"/>
            <a:ext cx="504658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Enfoque Scrum. </a:t>
            </a:r>
            <a:r>
              <a:rPr lang="es-E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Gestión de proyectos mediante </a:t>
            </a:r>
            <a:r>
              <a:rPr lang="es-ES" sz="1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Sprints</a:t>
            </a:r>
            <a:r>
              <a:rPr lang="es-E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con entregas incrementales alineadas al cliente.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52302AE-1CC1-AC7B-4ADA-EFD496202140}"/>
              </a:ext>
            </a:extLst>
          </p:cNvPr>
          <p:cNvSpPr txBox="1">
            <a:spLocks/>
          </p:cNvSpPr>
          <p:nvPr/>
        </p:nvSpPr>
        <p:spPr>
          <a:xfrm>
            <a:off x="1" y="190500"/>
            <a:ext cx="121920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SOLUCIÓN PROPUESTA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Flecha: cheurón 1">
            <a:extLst>
              <a:ext uri="{FF2B5EF4-FFF2-40B4-BE49-F238E27FC236}">
                <a16:creationId xmlns:a16="http://schemas.microsoft.com/office/drawing/2014/main" id="{43BB330F-B165-61CC-CF13-EC23D28CE4F7}"/>
              </a:ext>
            </a:extLst>
          </p:cNvPr>
          <p:cNvSpPr/>
          <p:nvPr/>
        </p:nvSpPr>
        <p:spPr>
          <a:xfrm>
            <a:off x="32511" y="1103328"/>
            <a:ext cx="3341077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METODOLOGIA DE TRABAJO: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829ED9B7-06CB-FA37-3409-14ADDC04C140}"/>
              </a:ext>
            </a:extLst>
          </p:cNvPr>
          <p:cNvSpPr/>
          <p:nvPr/>
        </p:nvSpPr>
        <p:spPr>
          <a:xfrm>
            <a:off x="0" y="3755349"/>
            <a:ext cx="3341077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DISTRIBUCIÓN DE TAREAS: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EA98688-45F4-B1FE-3D3F-353612CDF0A9}"/>
              </a:ext>
            </a:extLst>
          </p:cNvPr>
          <p:cNvSpPr/>
          <p:nvPr/>
        </p:nvSpPr>
        <p:spPr>
          <a:xfrm>
            <a:off x="3599899" y="3730626"/>
            <a:ext cx="505722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Cronograma de Gantt.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 utilizará la herramienta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Click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Up para la asignación de tareas y tiempos de trabajo, vinculándose perfectamente con los hitos clave que deben alcanzarse.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7D66A222-B8C7-35AA-2185-21271F8D3C92}"/>
              </a:ext>
            </a:extLst>
          </p:cNvPr>
          <p:cNvSpPr/>
          <p:nvPr/>
        </p:nvSpPr>
        <p:spPr>
          <a:xfrm>
            <a:off x="32511" y="5068780"/>
            <a:ext cx="3341077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PRODUCTO FINAL: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0956407-7C61-7032-D828-28EED127AB58}"/>
              </a:ext>
            </a:extLst>
          </p:cNvPr>
          <p:cNvSpPr/>
          <p:nvPr/>
        </p:nvSpPr>
        <p:spPr>
          <a:xfrm>
            <a:off x="3599899" y="5166333"/>
            <a:ext cx="5131725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Se entregarán dos productos:</a:t>
            </a:r>
          </a:p>
          <a:p>
            <a:pPr marL="285750" indent="-285750" rtl="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Un modelo de recomendación con Machine </a:t>
            </a: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Learning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rtl="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Un </a:t>
            </a: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dashboard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interactivo para toma de decisiones.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F284DE-5AAF-B404-CE2B-215307D84F25}"/>
              </a:ext>
            </a:extLst>
          </p:cNvPr>
          <p:cNvSpPr/>
          <p:nvPr/>
        </p:nvSpPr>
        <p:spPr>
          <a:xfrm>
            <a:off x="3616672" y="2569270"/>
            <a:ext cx="504045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600" dirty="0" err="1">
                <a:solidFill>
                  <a:schemeClr val="accent4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Stack</a:t>
            </a:r>
            <a:r>
              <a:rPr lang="es-ES" sz="1600" dirty="0">
                <a:solidFill>
                  <a:schemeClr val="accent4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tecnológico. </a:t>
            </a:r>
            <a:r>
              <a:rPr lang="es-ES" sz="1600" dirty="0">
                <a:solidFill>
                  <a:schemeClr val="accent4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 implementará una serie de tecnologías para el desarrollo del flujo de trabajo.</a:t>
            </a:r>
          </a:p>
        </p:txBody>
      </p:sp>
      <p:sp>
        <p:nvSpPr>
          <p:cNvPr id="15" name="Flecha: cheurón 14">
            <a:extLst>
              <a:ext uri="{FF2B5EF4-FFF2-40B4-BE49-F238E27FC236}">
                <a16:creationId xmlns:a16="http://schemas.microsoft.com/office/drawing/2014/main" id="{3B6307A5-2002-F2C0-0F5A-D57AA83C5558}"/>
              </a:ext>
            </a:extLst>
          </p:cNvPr>
          <p:cNvSpPr/>
          <p:nvPr/>
        </p:nvSpPr>
        <p:spPr>
          <a:xfrm>
            <a:off x="0" y="2416977"/>
            <a:ext cx="3341077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ARQUITECTURA DEL PROYECTO: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1AD3E6E-A669-E840-B7B8-6DEBF1521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78074"/>
            <a:ext cx="2716306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D3D9868-6563-1091-B1C6-21331C6F7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409031" y="478074"/>
            <a:ext cx="2779059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297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1540</TotalTime>
  <Words>759</Words>
  <Application>Microsoft Office PowerPoint</Application>
  <PresentationFormat>Panorámica</PresentationFormat>
  <Paragraphs>150</Paragraphs>
  <Slides>18</Slides>
  <Notes>16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Segoe UI</vt:lpstr>
      <vt:lpstr>Source Sans Pro</vt:lpstr>
      <vt:lpstr>Source Sans Pro Black</vt:lpstr>
      <vt:lpstr>Tema de Office</vt:lpstr>
      <vt:lpstr>Presentación de PowerPoint</vt:lpstr>
      <vt:lpstr>SISTEMA DE RECOMENDACIÓN DE RESTAURANTES EN ESTADOS UNIDOS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6</vt:lpstr>
      <vt:lpstr>Diapositiva de análisis de proyecto 6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6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Josue Monte</dc:creator>
  <cp:lastModifiedBy>Josue Monte</cp:lastModifiedBy>
  <cp:revision>74</cp:revision>
  <dcterms:created xsi:type="dcterms:W3CDTF">2024-12-10T18:05:07Z</dcterms:created>
  <dcterms:modified xsi:type="dcterms:W3CDTF">2024-12-13T22:47:02Z</dcterms:modified>
</cp:coreProperties>
</file>